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6" r:id="rId4"/>
    <p:sldId id="286" r:id="rId5"/>
    <p:sldId id="379" r:id="rId6"/>
    <p:sldId id="378" r:id="rId7"/>
    <p:sldId id="377" r:id="rId8"/>
    <p:sldId id="393" r:id="rId9"/>
    <p:sldId id="359" r:id="rId10"/>
    <p:sldId id="384" r:id="rId11"/>
    <p:sldId id="394" r:id="rId12"/>
    <p:sldId id="395" r:id="rId13"/>
    <p:sldId id="382" r:id="rId14"/>
    <p:sldId id="385" r:id="rId15"/>
    <p:sldId id="386" r:id="rId16"/>
    <p:sldId id="383" r:id="rId17"/>
    <p:sldId id="387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510" y="-108"/>
      </p:cViewPr>
      <p:guideLst>
        <p:guide orient="horz" pos="2146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A11D55-59F1-4801-9E89-B9E10F8791C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37" y="228537"/>
            <a:ext cx="11594802" cy="603558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4099" name="Group 9"/>
          <p:cNvGrpSpPr>
            <a:grpSpLocks noChangeAspect="1"/>
          </p:cNvGrpSpPr>
          <p:nvPr/>
        </p:nvGrpSpPr>
        <p:grpSpPr>
          <a:xfrm>
            <a:off x="281459" y="5354738"/>
            <a:ext cx="11632892" cy="1331543"/>
            <a:chOff x="-3905250" y="4294188"/>
            <a:chExt cx="13011150" cy="1892300"/>
          </a:xfrm>
        </p:grpSpPr>
        <p:sp>
          <p:nvSpPr>
            <p:cNvPr id="4100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4104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1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37" y="228537"/>
            <a:ext cx="11594802" cy="142676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9219" name="Group 14"/>
          <p:cNvGrpSpPr>
            <a:grpSpLocks noChangeAspect="1"/>
          </p:cNvGrpSpPr>
          <p:nvPr/>
        </p:nvGrpSpPr>
        <p:grpSpPr>
          <a:xfrm>
            <a:off x="281459" y="714177"/>
            <a:ext cx="11632892" cy="1331543"/>
            <a:chOff x="-3905250" y="4294188"/>
            <a:chExt cx="13011150" cy="1892300"/>
          </a:xfrm>
        </p:grpSpPr>
        <p:sp>
          <p:nvSpPr>
            <p:cNvPr id="9220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2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9224" name="Freeform 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37" y="228537"/>
            <a:ext cx="11594802" cy="473737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sp>
        <p:nvSpPr>
          <p:cNvPr id="5123" name="Freeform 14"/>
          <p:cNvSpPr/>
          <p:nvPr/>
        </p:nvSpPr>
        <p:spPr>
          <a:xfrm>
            <a:off x="8062820" y="4204120"/>
            <a:ext cx="3836718" cy="71417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0" b="0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8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8"/>
          <p:cNvSpPr/>
          <p:nvPr/>
        </p:nvSpPr>
        <p:spPr>
          <a:xfrm>
            <a:off x="3491773" y="4075568"/>
            <a:ext cx="7394093" cy="84907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0" b="0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22"/>
          <p:cNvSpPr/>
          <p:nvPr/>
        </p:nvSpPr>
        <p:spPr>
          <a:xfrm>
            <a:off x="3771114" y="4088264"/>
            <a:ext cx="7290399" cy="772898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0" b="0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26"/>
          <p:cNvSpPr/>
          <p:nvPr/>
        </p:nvSpPr>
        <p:spPr>
          <a:xfrm>
            <a:off x="7478742" y="4073981"/>
            <a:ext cx="4410215" cy="65228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0" b="0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 useBgFill="1">
        <p:nvSpPr>
          <p:cNvPr id="5127" name="Freeform 10"/>
          <p:cNvSpPr/>
          <p:nvPr/>
        </p:nvSpPr>
        <p:spPr>
          <a:xfrm>
            <a:off x="281459" y="4058111"/>
            <a:ext cx="11632892" cy="132995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0" b="0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4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1"/>
            <a:ext cx="5093407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37" y="228537"/>
            <a:ext cx="11594802" cy="142676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6147" name="Group 5"/>
          <p:cNvGrpSpPr>
            <a:grpSpLocks noChangeAspect="1"/>
          </p:cNvGrpSpPr>
          <p:nvPr/>
        </p:nvGrpSpPr>
        <p:grpSpPr>
          <a:xfrm>
            <a:off x="281459" y="714177"/>
            <a:ext cx="11632892" cy="1329956"/>
            <a:chOff x="-3905251" y="4294188"/>
            <a:chExt cx="13027839" cy="1892300"/>
          </a:xfrm>
        </p:grpSpPr>
        <p:sp>
          <p:nvSpPr>
            <p:cNvPr id="6148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1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6152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37" y="228537"/>
            <a:ext cx="11594802" cy="142676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7171" name="Group 23"/>
          <p:cNvGrpSpPr>
            <a:grpSpLocks noChangeAspect="1"/>
          </p:cNvGrpSpPr>
          <p:nvPr/>
        </p:nvGrpSpPr>
        <p:grpSpPr>
          <a:xfrm>
            <a:off x="281459" y="714177"/>
            <a:ext cx="11632892" cy="1331543"/>
            <a:chOff x="-3905250" y="4294188"/>
            <a:chExt cx="13011150" cy="1892300"/>
          </a:xfrm>
        </p:grpSpPr>
        <p:sp>
          <p:nvSpPr>
            <p:cNvPr id="7172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3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7176" name="Freeform 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01"/>
            <a:ext cx="4470401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1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z="16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37" y="228537"/>
            <a:ext cx="11594802" cy="603558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8195" name="Group 8"/>
          <p:cNvGrpSpPr>
            <a:grpSpLocks noChangeAspect="1"/>
          </p:cNvGrpSpPr>
          <p:nvPr/>
        </p:nvGrpSpPr>
        <p:grpSpPr>
          <a:xfrm>
            <a:off x="281459" y="5354738"/>
            <a:ext cx="11632892" cy="1331543"/>
            <a:chOff x="-3905250" y="4294188"/>
            <a:chExt cx="13011150" cy="1892300"/>
          </a:xfrm>
        </p:grpSpPr>
        <p:sp>
          <p:nvSpPr>
            <p:cNvPr id="8196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8200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8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37" y="228537"/>
            <a:ext cx="11594802" cy="246946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>
          <a:xfrm>
            <a:off x="281459" y="1679109"/>
            <a:ext cx="11632892" cy="1329956"/>
            <a:chOff x="-3905251" y="4294188"/>
            <a:chExt cx="13027839" cy="1892300"/>
          </a:xfrm>
        </p:grpSpPr>
        <p:sp>
          <p:nvSpPr>
            <p:cNvPr id="1028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032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>
          <a:xfrm>
            <a:off x="609473" y="338044"/>
            <a:ext cx="10972631" cy="125377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88620D77-9FC5-4284-A366-12E6E2930E2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09" y="2675782"/>
            <a:ext cx="9878542" cy="3450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435" indent="-20574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985" indent="-17145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97280" indent="-17145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6675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4847" y="1732056"/>
            <a:ext cx="1015663" cy="3257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08517" y="1029423"/>
            <a:ext cx="4482548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endParaRPr lang="en-US" altLang="zh-CN" sz="66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练习本</a:t>
            </a:r>
            <a:endParaRPr lang="zh-CN" altLang="en-US" sz="6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497553"/>
            <a:ext cx="3670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课本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92508" y="1612361"/>
            <a:ext cx="1092357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kumimoji="0" lang="zh-CN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∠</a:t>
            </a:r>
            <a:r>
              <a:rPr kumimoji="0" lang="el-GR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α</a:t>
            </a:r>
            <a:r>
              <a:rPr kumimoji="0" lang="zh-CN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余角的补角是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101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°，</a:t>
            </a:r>
            <a:r>
              <a:rPr kumimoji="0" lang="zh-CN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求</a:t>
            </a:r>
            <a:r>
              <a:rPr lang="zh-CN" altLang="en-US" sz="3600" b="1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∠</a:t>
            </a:r>
            <a:r>
              <a:rPr lang="el-GR" altLang="zh-CN" sz="3600" b="1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</a:t>
            </a:r>
            <a:r>
              <a:rPr kumimoji="0" lang="zh-CN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的度数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kumimoji="0" lang="zh-CN" altLang="zh-CN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05547" y="3215255"/>
            <a:ext cx="654617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r>
              <a:rPr kumimoji="0" lang="zh-C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90</a:t>
            </a:r>
            <a:r>
              <a:rPr kumimoji="0" lang="zh-C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°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∠</a:t>
            </a:r>
            <a:r>
              <a:rPr lang="el-GR" altLang="zh-CN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101</a:t>
            </a:r>
            <a:r>
              <a:rPr kumimoji="0" lang="zh-C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774206" y="4244195"/>
            <a:ext cx="45913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得，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∠</a:t>
            </a:r>
            <a:r>
              <a:rPr lang="el-GR" altLang="zh-CN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11</a:t>
            </a:r>
            <a:r>
              <a:rPr kumimoji="0" lang="zh-C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46538" y="5376473"/>
            <a:ext cx="5484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</a:t>
            </a:r>
            <a:r>
              <a:rPr lang="zh-CN" altLang="en-US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∠</a:t>
            </a:r>
            <a:r>
              <a:rPr lang="el-GR" altLang="zh-CN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度数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11°</a:t>
            </a:r>
            <a:endParaRPr lang="zh-CN" altLang="zh-CN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1" grpId="0" autoUpdateAnimBg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497553"/>
            <a:ext cx="3670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388" y="1528471"/>
            <a:ext cx="11749758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已知一个三角形三个内角的度数比为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2:3:4</a:t>
            </a:r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，求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三个内角的度数．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7319" y="3287240"/>
            <a:ext cx="1113736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 ：设三个内角的度数分别是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22375" y="4005263"/>
            <a:ext cx="713408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+3</a:t>
            </a: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+4</a:t>
            </a: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180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°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7944" y="4869160"/>
            <a:ext cx="25774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20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°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9388" y="5445125"/>
            <a:ext cx="112285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个内角的度数分别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°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°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°</a:t>
            </a: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3" grpId="0" autoUpdateAnimBg="0"/>
      <p:bldP spid="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9820" r="-591" b="78125"/>
          <a:stretch>
            <a:fillRect/>
          </a:stretch>
        </p:blipFill>
        <p:spPr bwMode="auto">
          <a:xfrm>
            <a:off x="973123" y="1568740"/>
            <a:ext cx="9753383" cy="33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45336" y="2885813"/>
            <a:ext cx="864066" cy="66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3949" y="1617010"/>
            <a:ext cx="11551640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如图所示，宽为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50cm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的矩形图案由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个全等的小长方形拼成，其中一个小长方形的面积为（     ）</a:t>
            </a:r>
            <a:r>
              <a:rPr kumimoji="0" lang="en-US" altLang="zh-CN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cm</a:t>
            </a:r>
            <a:r>
              <a:rPr kumimoji="0" lang="en-US" altLang="zh-CN" sz="36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049" name="图片 6" descr="说明: IMG_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70" y="3370580"/>
            <a:ext cx="4160520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3949" y="2931195"/>
            <a:ext cx="76386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666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400         B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500           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66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600         D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4000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66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422547" y="2276902"/>
            <a:ext cx="93662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NEU-BZ-S92" charset="0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NEU-BZ-S9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6987" y="3087148"/>
            <a:ext cx="864066" cy="66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b="85162"/>
          <a:stretch>
            <a:fillRect/>
          </a:stretch>
        </p:blipFill>
        <p:spPr bwMode="auto">
          <a:xfrm>
            <a:off x="276330" y="450035"/>
            <a:ext cx="7986844" cy="337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6" t="35353" b="56931"/>
          <a:stretch>
            <a:fillRect/>
          </a:stretch>
        </p:blipFill>
        <p:spPr bwMode="auto">
          <a:xfrm>
            <a:off x="8251190" y="450215"/>
            <a:ext cx="3865245" cy="29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15039" b="74898"/>
          <a:stretch>
            <a:fillRect/>
          </a:stretch>
        </p:blipFill>
        <p:spPr bwMode="auto">
          <a:xfrm>
            <a:off x="276330" y="4035103"/>
            <a:ext cx="8515350" cy="24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6987" y="3087148"/>
            <a:ext cx="864066" cy="66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b="85162"/>
          <a:stretch>
            <a:fillRect/>
          </a:stretch>
        </p:blipFill>
        <p:spPr bwMode="auto">
          <a:xfrm>
            <a:off x="276330" y="450035"/>
            <a:ext cx="7986844" cy="337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6" t="35353" b="56931"/>
          <a:stretch>
            <a:fillRect/>
          </a:stretch>
        </p:blipFill>
        <p:spPr bwMode="auto">
          <a:xfrm>
            <a:off x="8313630" y="667038"/>
            <a:ext cx="3802869" cy="27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25102" b="72452"/>
          <a:stretch>
            <a:fillRect/>
          </a:stretch>
        </p:blipFill>
        <p:spPr bwMode="auto">
          <a:xfrm>
            <a:off x="133699" y="4020674"/>
            <a:ext cx="8515350" cy="5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6987" y="3087148"/>
            <a:ext cx="864066" cy="66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b="85162"/>
          <a:stretch>
            <a:fillRect/>
          </a:stretch>
        </p:blipFill>
        <p:spPr bwMode="auto">
          <a:xfrm>
            <a:off x="276330" y="450035"/>
            <a:ext cx="7986844" cy="337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6" t="35353" b="56931"/>
          <a:stretch>
            <a:fillRect/>
          </a:stretch>
        </p:blipFill>
        <p:spPr bwMode="auto">
          <a:xfrm>
            <a:off x="8313630" y="667038"/>
            <a:ext cx="3802869" cy="27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27755" b="64835"/>
          <a:stretch>
            <a:fillRect/>
          </a:stretch>
        </p:blipFill>
        <p:spPr bwMode="auto">
          <a:xfrm>
            <a:off x="133699" y="3909270"/>
            <a:ext cx="8515350" cy="179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副标题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578224" y="-215153"/>
            <a:ext cx="13393271" cy="750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3725502"/>
            <a:ext cx="3657600" cy="3132498"/>
            <a:chOff x="0" y="3725502"/>
            <a:chExt cx="3657600" cy="3132498"/>
          </a:xfrm>
        </p:grpSpPr>
        <p:sp>
          <p:nvSpPr>
            <p:cNvPr id="4" name="直角三角形 3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26147" y="0"/>
            <a:ext cx="3210129" cy="1420238"/>
            <a:chOff x="7926147" y="0"/>
            <a:chExt cx="3210129" cy="1420238"/>
          </a:xfrm>
        </p:grpSpPr>
        <p:sp>
          <p:nvSpPr>
            <p:cNvPr id="13" name="任意多边形: 形状 12"/>
            <p:cNvSpPr/>
            <p:nvPr/>
          </p:nvSpPr>
          <p:spPr>
            <a:xfrm rot="10800000">
              <a:off x="7926147" y="0"/>
              <a:ext cx="3210129" cy="1420238"/>
            </a:xfrm>
            <a:custGeom>
              <a:avLst/>
              <a:gdLst>
                <a:gd name="connsiteX0" fmla="*/ 3692727 w 3692727"/>
                <a:gd name="connsiteY0" fmla="*/ 2088816 h 2088816"/>
                <a:gd name="connsiteX1" fmla="*/ 3239331 w 3692727"/>
                <a:gd name="connsiteY1" fmla="*/ 2088816 h 2088816"/>
                <a:gd name="connsiteX2" fmla="*/ 1846364 w 3692727"/>
                <a:gd name="connsiteY2" fmla="*/ 512934 h 2088816"/>
                <a:gd name="connsiteX3" fmla="*/ 453397 w 3692727"/>
                <a:gd name="connsiteY3" fmla="*/ 2088816 h 2088816"/>
                <a:gd name="connsiteX4" fmla="*/ 0 w 3692727"/>
                <a:gd name="connsiteY4" fmla="*/ 2088816 h 2088816"/>
                <a:gd name="connsiteX5" fmla="*/ 1846363 w 3692727"/>
                <a:gd name="connsiteY5" fmla="*/ 0 h 208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27" h="2088816">
                  <a:moveTo>
                    <a:pt x="3692727" y="2088816"/>
                  </a:moveTo>
                  <a:lnTo>
                    <a:pt x="3239331" y="2088816"/>
                  </a:lnTo>
                  <a:lnTo>
                    <a:pt x="1846364" y="512934"/>
                  </a:lnTo>
                  <a:lnTo>
                    <a:pt x="453397" y="2088816"/>
                  </a:lnTo>
                  <a:lnTo>
                    <a:pt x="0" y="2088816"/>
                  </a:lnTo>
                  <a:lnTo>
                    <a:pt x="18463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10800000">
              <a:off x="8498431" y="0"/>
              <a:ext cx="2065564" cy="914400"/>
            </a:xfrm>
            <a:custGeom>
              <a:avLst/>
              <a:gdLst>
                <a:gd name="connsiteX0" fmla="*/ 2065564 w 2065564"/>
                <a:gd name="connsiteY0" fmla="*/ 1168400 h 1168400"/>
                <a:gd name="connsiteX1" fmla="*/ 0 w 2065564"/>
                <a:gd name="connsiteY1" fmla="*/ 1168400 h 1168400"/>
                <a:gd name="connsiteX2" fmla="*/ 1032782 w 2065564"/>
                <a:gd name="connsiteY2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64" h="1168400">
                  <a:moveTo>
                    <a:pt x="2065564" y="1168400"/>
                  </a:moveTo>
                  <a:lnTo>
                    <a:pt x="0" y="1168400"/>
                  </a:lnTo>
                  <a:lnTo>
                    <a:pt x="103278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28601" y="2071882"/>
            <a:ext cx="12277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第五章 一元一次方程</a:t>
            </a:r>
            <a:endParaRPr lang="zh-CN" altLang="en-US" sz="72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9949" y="3536576"/>
            <a:ext cx="109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4472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5.4.5  </a:t>
            </a:r>
            <a:r>
              <a:rPr lang="zh-CN" altLang="en-US" sz="6000" b="1" dirty="0" smtClean="0">
                <a:solidFill>
                  <a:srgbClr val="4472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几何图形问题</a:t>
            </a:r>
            <a:endParaRPr lang="zh-CN" altLang="en-US" sz="6000" b="1" dirty="0">
              <a:solidFill>
                <a:srgbClr val="4472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1894"/>
            <a:ext cx="5917029" cy="98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86580" y="374650"/>
            <a:ext cx="367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67404" y="2737745"/>
            <a:ext cx="3574316" cy="357431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91545" y="3102185"/>
            <a:ext cx="2926033" cy="2926033"/>
            <a:chOff x="7192301" y="2335706"/>
            <a:chExt cx="2926033" cy="2926033"/>
          </a:xfrm>
        </p:grpSpPr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192301" y="2335706"/>
              <a:ext cx="2926033" cy="292603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516443" y="2621301"/>
              <a:ext cx="2275998" cy="22742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842336" y="2945442"/>
              <a:ext cx="1624211" cy="162596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168230" y="3271336"/>
              <a:ext cx="974176" cy="9741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411773" y="3486847"/>
              <a:ext cx="487088" cy="487088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56444" y="2993554"/>
            <a:ext cx="2721035" cy="1629468"/>
            <a:chOff x="8557200" y="2227075"/>
            <a:chExt cx="2721035" cy="1629468"/>
          </a:xfrm>
        </p:grpSpPr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9743382" y="2227075"/>
              <a:ext cx="1142380" cy="1035501"/>
            </a:xfrm>
            <a:custGeom>
              <a:avLst/>
              <a:gdLst>
                <a:gd name="T0" fmla="*/ 0 w 652"/>
                <a:gd name="T1" fmla="*/ 591 h 591"/>
                <a:gd name="T2" fmla="*/ 100 w 652"/>
                <a:gd name="T3" fmla="*/ 243 h 591"/>
                <a:gd name="T4" fmla="*/ 652 w 652"/>
                <a:gd name="T5" fmla="*/ 0 h 591"/>
                <a:gd name="T6" fmla="*/ 552 w 652"/>
                <a:gd name="T7" fmla="*/ 348 h 591"/>
                <a:gd name="T8" fmla="*/ 0 w 652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91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743382" y="2836811"/>
              <a:ext cx="1534853" cy="707855"/>
            </a:xfrm>
            <a:custGeom>
              <a:avLst/>
              <a:gdLst>
                <a:gd name="T0" fmla="*/ 0 w 876"/>
                <a:gd name="T1" fmla="*/ 243 h 404"/>
                <a:gd name="T2" fmla="*/ 325 w 876"/>
                <a:gd name="T3" fmla="*/ 404 h 404"/>
                <a:gd name="T4" fmla="*/ 876 w 876"/>
                <a:gd name="T5" fmla="*/ 161 h 404"/>
                <a:gd name="T6" fmla="*/ 552 w 876"/>
                <a:gd name="T7" fmla="*/ 0 h 404"/>
                <a:gd name="T8" fmla="*/ 0 w 876"/>
                <a:gd name="T9" fmla="*/ 24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404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8557200" y="2682625"/>
              <a:ext cx="2368861" cy="1173918"/>
            </a:xfrm>
            <a:custGeom>
              <a:avLst/>
              <a:gdLst>
                <a:gd name="T0" fmla="*/ 3683 w 3725"/>
                <a:gd name="T1" fmla="*/ 142 h 1846"/>
                <a:gd name="T2" fmla="*/ 3582 w 3725"/>
                <a:gd name="T3" fmla="*/ 394 h 1846"/>
                <a:gd name="T4" fmla="*/ 294 w 3725"/>
                <a:gd name="T5" fmla="*/ 1804 h 1846"/>
                <a:gd name="T6" fmla="*/ 42 w 3725"/>
                <a:gd name="T7" fmla="*/ 1703 h 1846"/>
                <a:gd name="T8" fmla="*/ 42 w 3725"/>
                <a:gd name="T9" fmla="*/ 1703 h 1846"/>
                <a:gd name="T10" fmla="*/ 143 w 3725"/>
                <a:gd name="T11" fmla="*/ 1451 h 1846"/>
                <a:gd name="T12" fmla="*/ 3431 w 3725"/>
                <a:gd name="T13" fmla="*/ 42 h 1846"/>
                <a:gd name="T14" fmla="*/ 3683 w 3725"/>
                <a:gd name="T15" fmla="*/ 1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5" h="1846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609754" y="1940721"/>
            <a:ext cx="888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通过分析几何图形问题中的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基本等量关系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，建立方程解决问题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64921" y="28332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900790" y="3560850"/>
            <a:ext cx="7314897" cy="1200329"/>
            <a:chOff x="1465568" y="3550873"/>
            <a:chExt cx="4715234" cy="773738"/>
          </a:xfrm>
        </p:grpSpPr>
        <p:sp>
          <p:nvSpPr>
            <p:cNvPr id="31" name="出自【趣你的PPT】(微信:qunideppt)：最优质的PPT资源库"/>
            <p:cNvSpPr/>
            <p:nvPr/>
          </p:nvSpPr>
          <p:spPr>
            <a:xfrm>
              <a:off x="1465568" y="3634449"/>
              <a:ext cx="296333" cy="29633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882712" y="3550873"/>
              <a:ext cx="4298090" cy="773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进一步了解一元一次方程在解决实际问题中的应用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964921" y="40196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900319" y="2125819"/>
            <a:ext cx="459711" cy="45971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7190" y="1143635"/>
            <a:ext cx="115773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如</a:t>
            </a:r>
            <a:r>
              <a:rPr lang="zh-CN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图所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示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在长方形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ABCD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中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,AB=12 </a:t>
            </a:r>
            <a:r>
              <a:rPr lang="en-US" altLang="zh-CN" sz="3600" b="1" kern="1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cm,BC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=6 cm.</a:t>
            </a:r>
            <a:r>
              <a:rPr lang="zh-CN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动点</a:t>
            </a:r>
            <a:r>
              <a:rPr lang="en-US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边从点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开始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向点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以</a:t>
            </a:r>
            <a:r>
              <a:rPr lang="en-US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2cm/s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的速度运动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;</a:t>
            </a:r>
            <a:r>
              <a:rPr lang="zh-CN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动点</a:t>
            </a:r>
            <a:r>
              <a:rPr lang="en-US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DA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边从点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D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开始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向点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以</a:t>
            </a:r>
            <a:r>
              <a:rPr lang="en-US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1cm/s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的速度运动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.P,Q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同时开始运动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t(s)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表示移动的时间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.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1" y="3436822"/>
            <a:ext cx="4192103" cy="27290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895" y="3647899"/>
            <a:ext cx="5339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（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1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）当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t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为何值时，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AQ=AP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1681" y="4232674"/>
            <a:ext cx="4957506" cy="2375112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34347" y="36166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7190" y="836930"/>
            <a:ext cx="115246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如</a:t>
            </a:r>
            <a:r>
              <a:rPr lang="zh-CN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图所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示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在长方形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ABCD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中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,AB=12 </a:t>
            </a:r>
            <a:r>
              <a:rPr lang="en-US" altLang="zh-CN" sz="3600" b="1" kern="1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cm,BC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=6 cm.</a:t>
            </a:r>
            <a:r>
              <a:rPr lang="zh-CN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动点</a:t>
            </a:r>
            <a:r>
              <a:rPr lang="en-US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边从点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开始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向点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以</a:t>
            </a:r>
            <a:r>
              <a:rPr lang="en-US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2cm/s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的速度运动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;</a:t>
            </a:r>
            <a:r>
              <a:rPr lang="zh-CN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动点</a:t>
            </a:r>
            <a:r>
              <a:rPr lang="en-US" altLang="zh-CN" sz="3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DA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边从点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D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开始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向点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以</a:t>
            </a:r>
            <a:r>
              <a:rPr lang="en-US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1cm/s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的速度运动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.P,Q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同时开始运动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用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t(s)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表示移动的时间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.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214446" y="3216000"/>
                <a:ext cx="7813817" cy="1293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3200" b="1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（</a:t>
                </a:r>
                <a:r>
                  <a:rPr lang="en-US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2</a:t>
                </a:r>
                <a:r>
                  <a:rPr lang="zh-CN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）</a:t>
                </a:r>
                <a:r>
                  <a:rPr lang="zh-CN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当</a:t>
                </a:r>
                <a:r>
                  <a:rPr lang="en-US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t</a:t>
                </a:r>
                <a:r>
                  <a:rPr lang="zh-CN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为何值时，</a:t>
                </a:r>
                <a:r>
                  <a:rPr lang="en-US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AQ+AP</a:t>
                </a:r>
                <a:r>
                  <a:rPr lang="zh-CN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等于长方形</a:t>
                </a:r>
                <a:r>
                  <a:rPr lang="en-US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ABCD</a:t>
                </a:r>
                <a:r>
                  <a:rPr lang="zh-CN" altLang="zh-CN" sz="3200" b="1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仿宋" panose="02010609060101010101" charset="-122"/>
                  </a:rPr>
                  <a:t>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 kern="100">
                            <a:effectLst/>
                            <a:latin typeface="Cambria Math" panose="02040503050406030204"/>
                            <a:ea typeface="Cambria Math" panose="02040503050406030204"/>
                            <a:cs typeface="仿宋" panose="02010609060101010101" charset="-122"/>
                          </a:rPr>
                        </m:ctrlPr>
                      </m:fPr>
                      <m:num>
                        <m:r>
                          <a:rPr lang="en-US" altLang="zh-CN" sz="3200" b="1" i="1" kern="100">
                            <a:effectLst/>
                            <a:latin typeface="Cambria Math" panose="02040503050406030204"/>
                            <a:ea typeface="宋体" panose="02010600030101010101" pitchFamily="2" charset="-122"/>
                            <a:cs typeface="仿宋" panose="02010609060101010101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kern="100">
                            <a:effectLst/>
                            <a:latin typeface="Cambria Math" panose="02040503050406030204"/>
                            <a:ea typeface="宋体" panose="02010600030101010101" pitchFamily="2" charset="-122"/>
                            <a:cs typeface="仿宋" panose="02010609060101010101" charset="-122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200" b="1" kern="100" dirty="0" smtClean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？</a:t>
                </a:r>
                <a:endParaRPr lang="zh-CN" altLang="zh-CN" sz="3200" b="1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6" y="3216000"/>
                <a:ext cx="7813817" cy="1293752"/>
              </a:xfrm>
              <a:prstGeom prst="rect">
                <a:avLst/>
              </a:prstGeom>
              <a:blipFill rotWithShape="1">
                <a:blip r:embed="rId2"/>
                <a:stretch>
                  <a:fillRect l="-6" t="-28" r="8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4144" b="301"/>
          <a:stretch>
            <a:fillRect/>
          </a:stretch>
        </p:blipFill>
        <p:spPr>
          <a:xfrm>
            <a:off x="445045" y="4509572"/>
            <a:ext cx="9168812" cy="2114199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1" y="2622752"/>
            <a:ext cx="4192103" cy="2729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9757" y="814459"/>
            <a:ext cx="1157520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在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上题情境中，如果点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到达点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后沿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BC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方向继续运动，点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到达点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后沿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方向继续运动。</a:t>
            </a:r>
            <a:endParaRPr lang="zh-CN" altLang="zh-CN" sz="3600" b="1" kern="100" dirty="0"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</a:endParaRPr>
          </a:p>
          <a:p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当点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到达点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C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时，点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和点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同时停止运动。试求当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t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为何值时，线段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的长度等于线段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CP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长度的一半。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4034347" y="314038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458" y="2975053"/>
            <a:ext cx="11431397" cy="2061210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just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解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: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因为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AB=12 </a:t>
            </a:r>
            <a:r>
              <a:rPr lang="en-US" altLang="zh-CN" sz="3200" b="1" kern="100" dirty="0" err="1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cm,DA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=6 cm,</a:t>
            </a:r>
            <a:endParaRPr lang="zh-CN" altLang="zh-CN" sz="3200" b="1" kern="100" dirty="0">
              <a:solidFill>
                <a:schemeClr val="tx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所以点</a:t>
            </a:r>
            <a:r>
              <a:rPr lang="en-US" altLang="zh-CN" sz="3200" b="1" kern="100" dirty="0" smtClean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P</a:t>
            </a:r>
            <a:r>
              <a:rPr lang="zh-CN" altLang="zh-CN" sz="3200" b="1" kern="100" dirty="0" smtClean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按照</a:t>
            </a:r>
            <a:r>
              <a:rPr lang="en-US" altLang="zh-CN" sz="3200" b="1" kern="100" dirty="0" smtClean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2cm/s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的速度从点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运动到点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B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时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,</a:t>
            </a:r>
            <a:endParaRPr lang="en-US" altLang="zh-CN" sz="3200" b="1" kern="100" dirty="0">
              <a:solidFill>
                <a:schemeClr val="tx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点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Q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按照</a:t>
            </a:r>
            <a:r>
              <a:rPr lang="en-US" altLang="zh-CN" sz="3200" b="1" kern="100" dirty="0" smtClean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1cm/s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的速度从点</a:t>
            </a:r>
            <a:r>
              <a:rPr lang="en-US" altLang="zh-CN" sz="3200" b="1" kern="100" dirty="0" smtClean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D </a:t>
            </a:r>
            <a:r>
              <a:rPr lang="zh-CN" altLang="zh-CN" sz="3200" b="1" kern="100" dirty="0" smtClean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恰好</a:t>
            </a:r>
            <a:r>
              <a:rPr lang="zh-CN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运动到点</a:t>
            </a:r>
            <a:r>
              <a:rPr lang="en-US" altLang="zh-CN" sz="3200" b="1" kern="100" dirty="0">
                <a:solidFill>
                  <a:schemeClr val="tx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A.</a:t>
            </a:r>
            <a:endParaRPr lang="zh-CN" altLang="zh-CN" sz="3200" b="1" kern="100" dirty="0">
              <a:solidFill>
                <a:schemeClr val="tx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endParaRPr lang="en-US" altLang="zh-CN" sz="3200" b="1" i="1" kern="10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01" y="3269568"/>
            <a:ext cx="3466096" cy="21207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3190" y="4384040"/>
                <a:ext cx="10379075" cy="24739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设运动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t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s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时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,</a:t>
                </a:r>
                <a:endParaRPr lang="zh-CN" altLang="zh-CN" sz="3200" b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有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AQ=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黑体" panose="02010609060101010101" pitchFamily="49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黑体" panose="02010609060101010101" pitchFamily="49" charset="-122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黑体" panose="02010609060101010101" pitchFamily="49" charset="-122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CP,AQ=</a:t>
                </a:r>
                <a:r>
                  <a:rPr lang="en-US" altLang="zh-CN" sz="3200" b="1" kern="100" dirty="0" err="1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t-6,</a:t>
                </a:r>
                <a:r>
                  <a:rPr lang="en-US" altLang="zh-CN" sz="3200" b="1" kern="100" dirty="0" err="1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CP</a:t>
                </a:r>
                <a:r>
                  <a:rPr lang="en-US" altLang="zh-CN" sz="3200" b="1" kern="100" dirty="0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=12+6-2t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,</a:t>
                </a:r>
                <a:endParaRPr lang="zh-CN" altLang="zh-CN" sz="3200" b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则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t-6=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黑体" panose="02010609060101010101" pitchFamily="49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黑体" panose="02010609060101010101" pitchFamily="49" charset="-122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黑体" panose="02010609060101010101" pitchFamily="49" charset="-122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(</a:t>
                </a:r>
                <a:r>
                  <a:rPr lang="en-US" altLang="zh-CN" sz="3200" b="1" kern="100" dirty="0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12+6-2t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),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解得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t=7.5.</a:t>
                </a:r>
                <a:endParaRPr lang="zh-CN" altLang="zh-CN" sz="3200" b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即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t=7.5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时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,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线段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AQ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的长度等于线段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CP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长度的一半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.</a:t>
                </a:r>
                <a:endParaRPr lang="en-US" altLang="zh-CN" sz="3200" b="1" i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" y="4384040"/>
                <a:ext cx="10379075" cy="2473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9757" y="814459"/>
            <a:ext cx="11575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在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上题情境中，如果点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到达点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后沿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BC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方向继续运动，点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到达点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后沿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AB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方向继续运动，如图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2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所示。当点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到达点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C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时，点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和点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同时停止运动。试求当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t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为何值时，线段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AQ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的长度等于线段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CP</a:t>
            </a:r>
            <a:r>
              <a:rPr lang="zh-CN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长度的一半。</a:t>
            </a:r>
            <a:r>
              <a:rPr lang="en-US" altLang="zh-CN" sz="3600" b="1" kern="100" dirty="0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4034347" y="314038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46" y="2477723"/>
            <a:ext cx="3466096" cy="21207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0" y="2929255"/>
                <a:ext cx="12192000" cy="343979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解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: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因为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AB=12 </a:t>
                </a:r>
                <a:r>
                  <a:rPr lang="en-US" altLang="zh-CN" sz="3200" b="1" kern="1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cm,DA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=6 cm,</a:t>
                </a:r>
                <a:endParaRPr lang="zh-CN" altLang="zh-CN" sz="3200" b="1" kern="100" dirty="0">
                  <a:solidFill>
                    <a:schemeClr val="tx2">
                      <a:lumMod val="75000"/>
                    </a:schemeClr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所以点</a:t>
                </a:r>
                <a:r>
                  <a:rPr lang="en-US" altLang="zh-CN" sz="3200" b="1" kern="1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P</a:t>
                </a:r>
                <a:r>
                  <a:rPr lang="zh-CN" altLang="zh-CN" sz="3200" b="1" kern="1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按照</a:t>
                </a:r>
                <a:r>
                  <a:rPr lang="en-US" altLang="zh-CN" sz="3200" b="1" kern="1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2cm/s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的速度从点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A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运动到点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B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时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,</a:t>
                </a:r>
                <a:endParaRPr lang="en-US" altLang="zh-CN" sz="3200" b="1" kern="100" dirty="0">
                  <a:solidFill>
                    <a:schemeClr val="tx2">
                      <a:lumMod val="75000"/>
                    </a:schemeClr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点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Q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按照</a:t>
                </a:r>
                <a:r>
                  <a:rPr lang="en-US" altLang="zh-CN" sz="3200" b="1" kern="1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1cm/s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的速度从点</a:t>
                </a:r>
                <a:r>
                  <a:rPr lang="en-US" altLang="zh-CN" sz="3200" b="1" kern="1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D </a:t>
                </a:r>
                <a:r>
                  <a:rPr lang="zh-CN" altLang="zh-CN" sz="3200" b="1" kern="1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恰好</a:t>
                </a:r>
                <a:r>
                  <a:rPr lang="zh-CN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运动到点</a:t>
                </a:r>
                <a:r>
                  <a:rPr lang="en-US" altLang="zh-CN" sz="3200" b="1" kern="1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A.</a:t>
                </a:r>
                <a:endParaRPr lang="zh-CN" altLang="zh-CN" sz="3200" b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设再运动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t'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 s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时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,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有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AQ=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宋体" panose="02010600030101010101" pitchFamily="2" charset="-122"/>
                            <a:cs typeface="Times New Roman" panose="02020603050405020304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宋体" panose="02010600030101010101" pitchFamily="2" charset="-122"/>
                            <a:cs typeface="Times New Roman" panose="020206030504050203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CP,AQ=</a:t>
                </a:r>
                <a:r>
                  <a:rPr lang="en-US" altLang="zh-CN" sz="3200" b="1" kern="100" dirty="0" err="1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t',</a:t>
                </a:r>
                <a:r>
                  <a:rPr lang="en-US" altLang="zh-CN" sz="3200" b="1" kern="100" dirty="0" err="1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CP</a:t>
                </a:r>
                <a:r>
                  <a:rPr lang="en-US" altLang="zh-CN" sz="3200" b="1" kern="100" dirty="0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=6-2t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',</a:t>
                </a:r>
                <a:endParaRPr lang="zh-CN" altLang="zh-CN" sz="3200" b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则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t'=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宋体" panose="02010600030101010101" pitchFamily="2" charset="-122"/>
                            <a:cs typeface="Times New Roman" panose="02020603050405020304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宋体" panose="02010600030101010101" pitchFamily="2" charset="-122"/>
                            <a:cs typeface="Times New Roman" panose="020206030504050203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(</a:t>
                </a:r>
                <a:r>
                  <a:rPr lang="en-US" altLang="zh-CN" sz="3200" b="1" kern="100" dirty="0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6-2t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'),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解得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t'=1.5.</a:t>
                </a:r>
                <a:endParaRPr lang="zh-CN" altLang="zh-CN" sz="3200" b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即再运动</a:t>
                </a:r>
                <a:r>
                  <a:rPr lang="en-US" altLang="zh-CN" sz="3200" b="1" kern="100" dirty="0" smtClean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1.5s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,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即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t=1.5+6=7.5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时</a:t>
                </a:r>
                <a:r>
                  <a:rPr lang="en-US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,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线段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AQ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的长度等于线段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CP</a:t>
                </a:r>
                <a:r>
                  <a:rPr lang="zh-CN" altLang="zh-CN" sz="3200" b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长度的一半</a:t>
                </a:r>
                <a:r>
                  <a:rPr lang="en-US" altLang="zh-CN" sz="3200" b="1" i="1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/>
                  </a:rPr>
                  <a:t>.</a:t>
                </a:r>
                <a:endParaRPr lang="en-US" altLang="zh-CN" sz="3200" b="1" i="1" kern="100" dirty="0">
                  <a:solidFill>
                    <a:srgbClr val="FF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9255"/>
                <a:ext cx="12192000" cy="3439795"/>
              </a:xfrm>
              <a:prstGeom prst="rect">
                <a:avLst/>
              </a:prstGeom>
              <a:blipFill rotWithShape="1">
                <a:blip r:embed="rId3"/>
                <a:stretch>
                  <a:fillRect b="-12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精讲领学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008" y="2197916"/>
            <a:ext cx="10821798" cy="2676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利用几何图形，赋予了代数元素，产生了一类新问题，解决这类问题，通常要用到图形的性质以及几何量之间的</a:t>
            </a:r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zh-CN" sz="6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解题关键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：用代数式表示几何图形中的线段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034347" y="497553"/>
            <a:ext cx="461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lum brigh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57" r="5785"/>
          <a:stretch>
            <a:fillRect/>
          </a:stretch>
        </p:blipFill>
        <p:spPr>
          <a:xfrm>
            <a:off x="521970" y="374650"/>
            <a:ext cx="10545445" cy="47263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5746750" y="3309620"/>
            <a:ext cx="1071682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cm</a:t>
            </a:r>
            <a:endParaRPr lang="en-US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8078470" y="3309619"/>
            <a:ext cx="15057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12-2</a:t>
            </a:r>
            <a:r>
              <a:rPr lang="en-US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)cm</a:t>
            </a:r>
            <a:endParaRPr lang="en-US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5582086" y="3679190"/>
            <a:ext cx="151976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-12)cm</a:t>
            </a:r>
            <a:endParaRPr lang="en-US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8078469" y="3771469"/>
            <a:ext cx="159800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28-2</a:t>
            </a:r>
            <a:r>
              <a:rPr lang="en-US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)cm</a:t>
            </a:r>
            <a:endParaRPr lang="en-US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521982" y="5008880"/>
            <a:ext cx="621919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由题意得</a:t>
            </a:r>
            <a:r>
              <a:rPr 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12-2</a:t>
            </a:r>
            <a:r>
              <a:rPr lang="en-US" sz="2400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解这个方程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=4,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当点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上运动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=4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能使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BQ.</a:t>
            </a:r>
            <a:r>
              <a:rPr lang="zh-CN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sz="24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endParaRPr lang="en-US" altLang="en-US" sz="24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6934200" y="4824095"/>
            <a:ext cx="47339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sz="24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zh-CN" alt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理由：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当点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BC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上且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PB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BQ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2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- 12=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解这个方程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得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=12,</a:t>
            </a:r>
            <a:endParaRPr 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所以当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=12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</a:t>
            </a:r>
            <a:r>
              <a:rPr 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点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追上点</a:t>
            </a:r>
            <a:r>
              <a:rPr lang="en-US" sz="24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Q.</a:t>
            </a:r>
            <a:endParaRPr lang="en-US" altLang="en-US" sz="24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commondata" val="eyJoZGlkIjoiZTY3YTI4YWNhYjVjZTY3ZmM4NTdkMzFiYTFiOGZiMmQ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WPS 演示</Application>
  <PresentationFormat>自定义</PresentationFormat>
  <Paragraphs>118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Symbol</vt:lpstr>
      <vt:lpstr>微软雅黑</vt:lpstr>
      <vt:lpstr>黑体</vt:lpstr>
      <vt:lpstr>Times New Roman</vt:lpstr>
      <vt:lpstr>仿宋</vt:lpstr>
      <vt:lpstr>Cambria Math</vt:lpstr>
      <vt:lpstr>Cambria Math</vt:lpstr>
      <vt:lpstr>Times New Roman</vt:lpstr>
      <vt:lpstr>楷体</vt:lpstr>
      <vt:lpstr>Calibri</vt:lpstr>
      <vt:lpstr>NEU-BZ-S92</vt:lpstr>
      <vt:lpstr>Segoe Print</vt:lpstr>
      <vt:lpstr>Candara</vt:lpstr>
      <vt:lpstr>Arial Unicode MS</vt:lpstr>
      <vt:lpstr>华文新魏</vt:lpstr>
      <vt:lpstr>华文楷体</vt:lpstr>
      <vt:lpstr>1_波形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阿飞</dc:creator>
  <cp:lastModifiedBy>Ivy * 虫虫妈</cp:lastModifiedBy>
  <cp:revision>306</cp:revision>
  <dcterms:created xsi:type="dcterms:W3CDTF">2017-04-15T05:24:00Z</dcterms:created>
  <dcterms:modified xsi:type="dcterms:W3CDTF">2023-12-22T08:09:20Z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68D568DF6AA84EFC8273B1A4EA633EBF_12</vt:lpwstr>
  </property>
</Properties>
</file>